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9144000" cy="5143500" type="screen16x9"/>
  <p:notesSz cx="6858000" cy="9144000"/>
  <p:embeddedFontLst>
    <p:embeddedFont>
      <p:font typeface="Average" panose="020B0604020202020204" charset="0"/>
      <p:regular r:id="rId33"/>
    </p:embeddedFont>
    <p:embeddedFont>
      <p:font typeface="Oswald" panose="020B0604020202020204" charset="0"/>
      <p:regular r:id="rId34"/>
      <p:bold r:id="rId3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12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1141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97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32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75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7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187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3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13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83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51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48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9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345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97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697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452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163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71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96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68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914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9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81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06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3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0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378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0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76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0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4350278" y="2855377"/>
            <a:ext cx="443588" cy="105632"/>
            <a:chOff x="4137525" y="2915950"/>
            <a:chExt cx="869099" cy="206999"/>
          </a:xfrm>
        </p:grpSpPr>
        <p:sp>
          <p:nvSpPr>
            <p:cNvPr id="10" name="Shape 10"/>
            <p:cNvSpPr/>
            <p:nvPr/>
          </p:nvSpPr>
          <p:spPr>
            <a:xfrm>
              <a:off x="446857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7996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137525" y="2915950"/>
              <a:ext cx="206999" cy="2069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599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199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gi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gif"/><Relationship Id="rId5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xzj3hxVDTS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0" y="990800"/>
            <a:ext cx="9091800" cy="1730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Computational Methods for Modeling Nonverbal Communication in Human Interaction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Rahul Gupta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Advisor: Dr. Shrikanth Narayanan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57200" y="1523425"/>
            <a:ext cx="2391600" cy="180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Modeling laughter behavior in motivational interviewing</a:t>
            </a: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Encoding </a:t>
            </a:r>
          </a:p>
        </p:txBody>
      </p:sp>
      <p:sp>
        <p:nvSpPr>
          <p:cNvPr id="127" name="Shape 127"/>
          <p:cNvSpPr/>
          <p:nvPr/>
        </p:nvSpPr>
        <p:spPr>
          <a:xfrm>
            <a:off x="3945300" y="1081500"/>
            <a:ext cx="1728299" cy="272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Engagement prediction in psychologist child interactions</a:t>
            </a: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16" y="4410925"/>
            <a:ext cx="1153612" cy="51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862" y="2311287"/>
            <a:ext cx="1305836" cy="9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962" y="2365472"/>
            <a:ext cx="941324" cy="11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9825" y="3185475"/>
            <a:ext cx="756899" cy="7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4662" y="648900"/>
            <a:ext cx="1478080" cy="98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6999575" y="341725"/>
            <a:ext cx="1728299" cy="24434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Affect prediction in music using boosted ensemble of filters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856575" y="2953725"/>
            <a:ext cx="1728299" cy="19649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Investigating relation between emotion and sighs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894175" y="3676450"/>
            <a:ext cx="1728299" cy="13946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Multimodal prediction of affect 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505375" y="1524000"/>
            <a:ext cx="1598400" cy="249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Encoding: Approach 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349" y="1755875"/>
            <a:ext cx="835124" cy="83512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5" y="2914576"/>
            <a:ext cx="835125" cy="66526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4" name="Shape 144"/>
          <p:cNvSpPr/>
          <p:nvPr/>
        </p:nvSpPr>
        <p:spPr>
          <a:xfrm>
            <a:off x="172825" y="1828800"/>
            <a:ext cx="3063599" cy="189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600" y="2247154"/>
            <a:ext cx="1153837" cy="56729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6" name="Shape 146"/>
          <p:cNvSpPr txBox="1">
            <a:spLocks noGrp="1"/>
          </p:cNvSpPr>
          <p:nvPr>
            <p:ph type="title" idx="2"/>
          </p:nvPr>
        </p:nvSpPr>
        <p:spPr>
          <a:xfrm>
            <a:off x="502259" y="3231191"/>
            <a:ext cx="2320073" cy="33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/>
              <a:t>Multimodal nonverbal cues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75" y="2120150"/>
            <a:ext cx="1208591" cy="9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7505375" y="1524000"/>
            <a:ext cx="1598400" cy="249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Encoding: Approach 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349" y="1755875"/>
            <a:ext cx="835124" cy="83512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5" y="2914576"/>
            <a:ext cx="835125" cy="66526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3879900" y="1989752"/>
            <a:ext cx="2982000" cy="1553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>
            <a:stCxn id="158" idx="3"/>
            <a:endCxn id="156" idx="1"/>
          </p:cNvCxnSpPr>
          <p:nvPr/>
        </p:nvCxnSpPr>
        <p:spPr>
          <a:xfrm rot="10800000" flipH="1">
            <a:off x="3236400" y="2766414"/>
            <a:ext cx="643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9" name="Shape 159"/>
          <p:cNvCxnSpPr>
            <a:stCxn id="156" idx="3"/>
            <a:endCxn id="152" idx="1"/>
          </p:cNvCxnSpPr>
          <p:nvPr/>
        </p:nvCxnSpPr>
        <p:spPr>
          <a:xfrm>
            <a:off x="6861900" y="2766414"/>
            <a:ext cx="643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0" name="Shape 160"/>
          <p:cNvSpPr/>
          <p:nvPr/>
        </p:nvSpPr>
        <p:spPr>
          <a:xfrm>
            <a:off x="3860550" y="4022100"/>
            <a:ext cx="3020699" cy="7232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Incrementally building up models for interpretability</a:t>
            </a:r>
          </a:p>
        </p:txBody>
      </p:sp>
      <p:sp>
        <p:nvSpPr>
          <p:cNvPr id="161" name="Shape 161"/>
          <p:cNvSpPr/>
          <p:nvPr/>
        </p:nvSpPr>
        <p:spPr>
          <a:xfrm>
            <a:off x="172825" y="1828800"/>
            <a:ext cx="3063599" cy="189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8600" y="2247154"/>
            <a:ext cx="1153837" cy="56729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975" y="2120150"/>
            <a:ext cx="1208591" cy="9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6"/>
          <p:cNvSpPr txBox="1">
            <a:spLocks/>
          </p:cNvSpPr>
          <p:nvPr/>
        </p:nvSpPr>
        <p:spPr>
          <a:xfrm>
            <a:off x="502259" y="3231191"/>
            <a:ext cx="2320073" cy="331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mtClean="0"/>
              <a:t>Multimodal nonverbal cues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Detection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2549399" y="170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Detection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2974050" y="3886975"/>
            <a:ext cx="3195899" cy="742800"/>
          </a:xfrm>
          <a:prstGeom prst="wedgeRoundRectCallout">
            <a:avLst>
              <a:gd name="adj1" fmla="val 3902"/>
              <a:gd name="adj2" fmla="val -121446"/>
              <a:gd name="adj3" fmla="val 0"/>
            </a:avLst>
          </a:prstGeom>
          <a:noFill/>
          <a:ln w="19050" cap="flat" cmpd="sng">
            <a:solidFill>
              <a:srgbClr val="DD7E6B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driven design of models to maximize detection accuracy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2549399" y="170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381000" y="1752025"/>
            <a:ext cx="3234899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Detection of laughter and filler in audio stream</a:t>
            </a: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Detection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7" y="2525600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592927" y="3314275"/>
            <a:ext cx="7632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That’s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1599036" y="3269175"/>
            <a:ext cx="763200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funny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2362225" y="3269175"/>
            <a:ext cx="10688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ha ha ha</a:t>
            </a:r>
          </a:p>
        </p:txBody>
      </p:sp>
      <p:sp>
        <p:nvSpPr>
          <p:cNvPr id="189" name="Shape 189"/>
          <p:cNvSpPr/>
          <p:nvPr/>
        </p:nvSpPr>
        <p:spPr>
          <a:xfrm rot="-5400000">
            <a:off x="896527" y="2862224"/>
            <a:ext cx="156000" cy="7851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 rot="-5400000">
            <a:off x="1859827" y="3041924"/>
            <a:ext cx="156000" cy="425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/>
          <p:nvPr/>
        </p:nvSpPr>
        <p:spPr>
          <a:xfrm rot="-5400000">
            <a:off x="2698777" y="2812574"/>
            <a:ext cx="156000" cy="8844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785" y="2639101"/>
            <a:ext cx="763200" cy="658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213039" y="2539850"/>
            <a:ext cx="1525799" cy="857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he </a:t>
            </a:r>
            <a:r>
              <a:rPr lang="en" b="1" u="sng"/>
              <a:t>involved um</a:t>
            </a:r>
            <a:r>
              <a:rPr lang="en"/>
              <a:t> part of the group ?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994814" y="2539850"/>
            <a:ext cx="1525799" cy="8574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he </a:t>
            </a:r>
            <a:r>
              <a:rPr lang="en" b="1" u="sng">
                <a:solidFill>
                  <a:srgbClr val="FF0000"/>
                </a:solidFill>
              </a:rPr>
              <a:t>enrolled </a:t>
            </a:r>
            <a:r>
              <a:rPr lang="en" b="1" u="sng"/>
              <a:t>um</a:t>
            </a:r>
            <a:r>
              <a:rPr lang="en"/>
              <a:t> part of the group ?</a:t>
            </a:r>
          </a:p>
        </p:txBody>
      </p:sp>
      <p:sp>
        <p:nvSpPr>
          <p:cNvPr id="195" name="Shape 195"/>
          <p:cNvSpPr/>
          <p:nvPr/>
        </p:nvSpPr>
        <p:spPr>
          <a:xfrm>
            <a:off x="4191000" y="1752025"/>
            <a:ext cx="4672500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Detection of disfluencies in ASR transcripts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8" y="1992200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Detection: Approach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" y="2525600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164650" y="1752025"/>
            <a:ext cx="2985899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Signal stream</a:t>
            </a:r>
          </a:p>
        </p:txBody>
      </p:sp>
      <p:cxnSp>
        <p:nvCxnSpPr>
          <p:cNvPr id="204" name="Shape 204"/>
          <p:cNvCxnSpPr/>
          <p:nvPr/>
        </p:nvCxnSpPr>
        <p:spPr>
          <a:xfrm rot="10800000" flipH="1">
            <a:off x="6209647" y="3098224"/>
            <a:ext cx="17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5" name="Shape 205"/>
          <p:cNvCxnSpPr/>
          <p:nvPr/>
        </p:nvCxnSpPr>
        <p:spPr>
          <a:xfrm>
            <a:off x="7903570" y="2857952"/>
            <a:ext cx="90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6" name="Shape 206"/>
          <p:cNvCxnSpPr/>
          <p:nvPr/>
        </p:nvCxnSpPr>
        <p:spPr>
          <a:xfrm>
            <a:off x="7903575" y="2867600"/>
            <a:ext cx="0" cy="241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7" name="Shape 207"/>
          <p:cNvCxnSpPr/>
          <p:nvPr/>
        </p:nvCxnSpPr>
        <p:spPr>
          <a:xfrm>
            <a:off x="8806997" y="2867600"/>
            <a:ext cx="0" cy="241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8807000" y="3102125"/>
            <a:ext cx="207299" cy="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9" name="Shape 209"/>
          <p:cNvSpPr/>
          <p:nvPr/>
        </p:nvSpPr>
        <p:spPr>
          <a:xfrm>
            <a:off x="6108250" y="1752025"/>
            <a:ext cx="2985899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Target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8" y="1992200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Detection: Approach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" y="2525600"/>
            <a:ext cx="26955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164650" y="1752025"/>
            <a:ext cx="2985899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Signal stream</a:t>
            </a:r>
          </a:p>
        </p:txBody>
      </p:sp>
      <p:cxnSp>
        <p:nvCxnSpPr>
          <p:cNvPr id="218" name="Shape 218"/>
          <p:cNvCxnSpPr/>
          <p:nvPr/>
        </p:nvCxnSpPr>
        <p:spPr>
          <a:xfrm rot="10800000" flipH="1">
            <a:off x="6209647" y="3098224"/>
            <a:ext cx="17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7903570" y="2857952"/>
            <a:ext cx="90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0" name="Shape 220"/>
          <p:cNvCxnSpPr/>
          <p:nvPr/>
        </p:nvCxnSpPr>
        <p:spPr>
          <a:xfrm>
            <a:off x="7903575" y="2867600"/>
            <a:ext cx="0" cy="241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1" name="Shape 221"/>
          <p:cNvCxnSpPr/>
          <p:nvPr/>
        </p:nvCxnSpPr>
        <p:spPr>
          <a:xfrm>
            <a:off x="8806997" y="2867600"/>
            <a:ext cx="0" cy="241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2" name="Shape 222"/>
          <p:cNvCxnSpPr/>
          <p:nvPr/>
        </p:nvCxnSpPr>
        <p:spPr>
          <a:xfrm rot="10800000" flipH="1">
            <a:off x="8807000" y="3102125"/>
            <a:ext cx="207299" cy="1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3" name="Shape 223"/>
          <p:cNvSpPr/>
          <p:nvPr/>
        </p:nvSpPr>
        <p:spPr>
          <a:xfrm>
            <a:off x="6108250" y="1752025"/>
            <a:ext cx="2985899" cy="205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Target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89" y="1449103"/>
            <a:ext cx="1947230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969" y="2826823"/>
            <a:ext cx="1391449" cy="11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3480600" y="1186828"/>
            <a:ext cx="2303699" cy="318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Strong classifiers</a:t>
            </a:r>
          </a:p>
        </p:txBody>
      </p:sp>
      <p:cxnSp>
        <p:nvCxnSpPr>
          <p:cNvPr id="227" name="Shape 227"/>
          <p:cNvCxnSpPr>
            <a:stCxn id="217" idx="3"/>
            <a:endCxn id="226" idx="1"/>
          </p:cNvCxnSpPr>
          <p:nvPr/>
        </p:nvCxnSpPr>
        <p:spPr>
          <a:xfrm>
            <a:off x="3150549" y="2778625"/>
            <a:ext cx="3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8" name="Shape 228"/>
          <p:cNvCxnSpPr>
            <a:stCxn id="226" idx="3"/>
            <a:endCxn id="223" idx="1"/>
          </p:cNvCxnSpPr>
          <p:nvPr/>
        </p:nvCxnSpPr>
        <p:spPr>
          <a:xfrm>
            <a:off x="5784299" y="2778478"/>
            <a:ext cx="32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 amt="84000"/>
          </a:blip>
          <a:srcRect l="52847"/>
          <a:stretch/>
        </p:blipFill>
        <p:spPr>
          <a:xfrm>
            <a:off x="3618324" y="1783000"/>
            <a:ext cx="1907349" cy="1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 amt="84000"/>
          </a:blip>
          <a:srcRect l="52847"/>
          <a:stretch/>
        </p:blipFill>
        <p:spPr>
          <a:xfrm>
            <a:off x="3618324" y="1783000"/>
            <a:ext cx="1907349" cy="1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2974050" y="3886975"/>
            <a:ext cx="3195899" cy="742800"/>
          </a:xfrm>
          <a:prstGeom prst="wedgeRoundRectCallout">
            <a:avLst>
              <a:gd name="adj1" fmla="val 3576"/>
              <a:gd name="adj2" fmla="val -115852"/>
              <a:gd name="adj3" fmla="val 0"/>
            </a:avLst>
          </a:prstGeom>
          <a:noFill/>
          <a:ln w="19050" cap="flat" cmpd="sng">
            <a:solidFill>
              <a:srgbClr val="DD7E6B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Modeling diversity in perception of nonverbal cues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292300" cy="409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Nonverbal communication: Communication through sending and receiving wordless cues</a:t>
            </a:r>
          </a:p>
        </p:txBody>
      </p:sp>
      <p:pic>
        <p:nvPicPr>
          <p:cNvPr id="2" name="Talking Twin Babies - PART 2 - OFFICIAL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0992" y="1885950"/>
            <a:ext cx="4251570" cy="23915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2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</a:t>
            </a: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 amt="84000"/>
          </a:blip>
          <a:srcRect l="52847"/>
          <a:stretch/>
        </p:blipFill>
        <p:spPr>
          <a:xfrm>
            <a:off x="5142324" y="487600"/>
            <a:ext cx="1907349" cy="1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4">
            <a:alphaModFix amt="84000"/>
          </a:blip>
          <a:srcRect r="50253"/>
          <a:stretch/>
        </p:blipFill>
        <p:spPr>
          <a:xfrm>
            <a:off x="922374" y="1783000"/>
            <a:ext cx="1907349" cy="1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5">
            <a:alphaModFix amt="84000"/>
          </a:blip>
          <a:srcRect l="52847"/>
          <a:stretch/>
        </p:blipFill>
        <p:spPr>
          <a:xfrm>
            <a:off x="6437724" y="2164000"/>
            <a:ext cx="1907349" cy="1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6">
            <a:alphaModFix amt="84000"/>
          </a:blip>
          <a:srcRect l="52847"/>
          <a:stretch/>
        </p:blipFill>
        <p:spPr>
          <a:xfrm>
            <a:off x="4380324" y="3078400"/>
            <a:ext cx="1907349" cy="157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Shape 252"/>
          <p:cNvCxnSpPr>
            <a:endCxn id="248" idx="1"/>
          </p:cNvCxnSpPr>
          <p:nvPr/>
        </p:nvCxnSpPr>
        <p:spPr>
          <a:xfrm rot="10800000" flipH="1">
            <a:off x="2875224" y="1276350"/>
            <a:ext cx="2267100" cy="2054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1C232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253" name="Shape 253"/>
          <p:cNvCxnSpPr/>
          <p:nvPr/>
        </p:nvCxnSpPr>
        <p:spPr>
          <a:xfrm rot="10800000" flipH="1">
            <a:off x="2859475" y="2403850"/>
            <a:ext cx="3503699" cy="97409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3C47D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254" name="Shape 254"/>
          <p:cNvCxnSpPr/>
          <p:nvPr/>
        </p:nvCxnSpPr>
        <p:spPr>
          <a:xfrm>
            <a:off x="2953725" y="3393650"/>
            <a:ext cx="1382700" cy="1241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lg" len="lg"/>
            <a:tailEnd type="triangle" w="lg" len="lg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1017050" y="1339000"/>
            <a:ext cx="2026499" cy="23399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Modeling ratings from multiple annotators on smile strength</a:t>
            </a: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</a:t>
            </a:r>
          </a:p>
        </p:txBody>
      </p:sp>
      <p:sp>
        <p:nvSpPr>
          <p:cNvPr id="261" name="Shape 261">
            <a:hlinkClick r:id="rId3"/>
          </p:cNvPr>
          <p:cNvSpPr/>
          <p:nvPr/>
        </p:nvSpPr>
        <p:spPr>
          <a:xfrm>
            <a:off x="1328500" y="2401725"/>
            <a:ext cx="1403600" cy="10527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00" y="2385712"/>
            <a:ext cx="1403600" cy="86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0900" y="3390500"/>
            <a:ext cx="1283137" cy="12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3684050" y="2405800"/>
            <a:ext cx="2026499" cy="23399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Inferring ranked lists from noisy pairwise comparisons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341400" y="1339000"/>
            <a:ext cx="2026499" cy="23399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Mixture of experts for assessing voice intelligibility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Decoding: Approach</a:t>
            </a:r>
          </a:p>
        </p:txBody>
      </p:sp>
      <p:sp>
        <p:nvSpPr>
          <p:cNvPr id="271" name="Shape 271"/>
          <p:cNvSpPr/>
          <p:nvPr/>
        </p:nvSpPr>
        <p:spPr>
          <a:xfrm>
            <a:off x="3009425" y="2690200"/>
            <a:ext cx="359099" cy="397499"/>
          </a:xfrm>
          <a:prstGeom prst="ellipse">
            <a:avLst/>
          </a:prstGeom>
          <a:solidFill>
            <a:srgbClr val="99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4760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0856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1524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75" name="Shape 275"/>
          <p:cNvCxnSpPr>
            <a:stCxn id="271" idx="3"/>
            <a:endCxn id="272" idx="0"/>
          </p:cNvCxnSpPr>
          <p:nvPr/>
        </p:nvCxnSpPr>
        <p:spPr>
          <a:xfrm flipH="1">
            <a:off x="2655513" y="3029487"/>
            <a:ext cx="406500" cy="498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6" name="Shape 276"/>
          <p:cNvCxnSpPr>
            <a:stCxn id="271" idx="4"/>
            <a:endCxn id="273" idx="0"/>
          </p:cNvCxnSpPr>
          <p:nvPr/>
        </p:nvCxnSpPr>
        <p:spPr>
          <a:xfrm>
            <a:off x="3188975" y="3087699"/>
            <a:ext cx="76200" cy="440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7" name="Shape 277"/>
          <p:cNvCxnSpPr>
            <a:stCxn id="271" idx="5"/>
            <a:endCxn id="274" idx="1"/>
          </p:cNvCxnSpPr>
          <p:nvPr/>
        </p:nvCxnSpPr>
        <p:spPr>
          <a:xfrm>
            <a:off x="3315936" y="3029487"/>
            <a:ext cx="889200" cy="557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8" name="Shape 278"/>
          <p:cNvSpPr/>
          <p:nvPr/>
        </p:nvSpPr>
        <p:spPr>
          <a:xfrm>
            <a:off x="3009425" y="16996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9" name="Shape 279"/>
          <p:cNvCxnSpPr>
            <a:stCxn id="278" idx="4"/>
            <a:endCxn id="271" idx="0"/>
          </p:cNvCxnSpPr>
          <p:nvPr/>
        </p:nvCxnSpPr>
        <p:spPr>
          <a:xfrm>
            <a:off x="3188975" y="2097099"/>
            <a:ext cx="0" cy="59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387" y="279370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750" y="3627125"/>
            <a:ext cx="247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575" y="363185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5750" y="3631900"/>
            <a:ext cx="352425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Shape 284"/>
          <p:cNvCxnSpPr/>
          <p:nvPr/>
        </p:nvCxnSpPr>
        <p:spPr>
          <a:xfrm>
            <a:off x="3546150" y="3727100"/>
            <a:ext cx="521400" cy="9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285" name="Shape 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660" y="1774512"/>
            <a:ext cx="2667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Decoding: Approach</a:t>
            </a:r>
          </a:p>
        </p:txBody>
      </p:sp>
      <p:sp>
        <p:nvSpPr>
          <p:cNvPr id="291" name="Shape 291"/>
          <p:cNvSpPr/>
          <p:nvPr/>
        </p:nvSpPr>
        <p:spPr>
          <a:xfrm>
            <a:off x="3009425" y="2690200"/>
            <a:ext cx="359099" cy="397499"/>
          </a:xfrm>
          <a:prstGeom prst="ellipse">
            <a:avLst/>
          </a:prstGeom>
          <a:solidFill>
            <a:srgbClr val="99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4760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30856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1524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1" idx="3"/>
            <a:endCxn id="292" idx="0"/>
          </p:cNvCxnSpPr>
          <p:nvPr/>
        </p:nvCxnSpPr>
        <p:spPr>
          <a:xfrm flipH="1">
            <a:off x="2655513" y="3029487"/>
            <a:ext cx="406500" cy="498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6" name="Shape 296"/>
          <p:cNvCxnSpPr>
            <a:stCxn id="291" idx="4"/>
            <a:endCxn id="293" idx="0"/>
          </p:cNvCxnSpPr>
          <p:nvPr/>
        </p:nvCxnSpPr>
        <p:spPr>
          <a:xfrm>
            <a:off x="3188975" y="3087699"/>
            <a:ext cx="76200" cy="440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7" name="Shape 297"/>
          <p:cNvCxnSpPr>
            <a:stCxn id="291" idx="5"/>
            <a:endCxn id="294" idx="1"/>
          </p:cNvCxnSpPr>
          <p:nvPr/>
        </p:nvCxnSpPr>
        <p:spPr>
          <a:xfrm>
            <a:off x="3315936" y="3029487"/>
            <a:ext cx="889200" cy="557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8" name="Shape 298"/>
          <p:cNvSpPr/>
          <p:nvPr/>
        </p:nvSpPr>
        <p:spPr>
          <a:xfrm>
            <a:off x="3009425" y="16996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9" name="Shape 299"/>
          <p:cNvCxnSpPr>
            <a:stCxn id="298" idx="4"/>
            <a:endCxn id="291" idx="0"/>
          </p:cNvCxnSpPr>
          <p:nvPr/>
        </p:nvCxnSpPr>
        <p:spPr>
          <a:xfrm>
            <a:off x="3188975" y="2097099"/>
            <a:ext cx="0" cy="59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387" y="279370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750" y="3627125"/>
            <a:ext cx="247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575" y="363185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5750" y="3631900"/>
            <a:ext cx="352425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>
            <a:off x="3546150" y="3727100"/>
            <a:ext cx="521400" cy="9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305" name="Shape 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660" y="1774512"/>
            <a:ext cx="2667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2789550" y="1644975"/>
            <a:ext cx="3590399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3546150" y="1732950"/>
            <a:ext cx="2740500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Observed signals from other person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Decoding: Approach</a:t>
            </a:r>
          </a:p>
        </p:txBody>
      </p:sp>
      <p:sp>
        <p:nvSpPr>
          <p:cNvPr id="313" name="Shape 313"/>
          <p:cNvSpPr/>
          <p:nvPr/>
        </p:nvSpPr>
        <p:spPr>
          <a:xfrm>
            <a:off x="3009425" y="2690200"/>
            <a:ext cx="359099" cy="397499"/>
          </a:xfrm>
          <a:prstGeom prst="ellipse">
            <a:avLst/>
          </a:prstGeom>
          <a:solidFill>
            <a:srgbClr val="99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4760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856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1524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17" name="Shape 317"/>
          <p:cNvCxnSpPr>
            <a:stCxn id="313" idx="3"/>
            <a:endCxn id="314" idx="0"/>
          </p:cNvCxnSpPr>
          <p:nvPr/>
        </p:nvCxnSpPr>
        <p:spPr>
          <a:xfrm flipH="1">
            <a:off x="2655513" y="3029487"/>
            <a:ext cx="406500" cy="498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8" name="Shape 318"/>
          <p:cNvCxnSpPr>
            <a:stCxn id="313" idx="4"/>
            <a:endCxn id="315" idx="0"/>
          </p:cNvCxnSpPr>
          <p:nvPr/>
        </p:nvCxnSpPr>
        <p:spPr>
          <a:xfrm>
            <a:off x="3188975" y="3087699"/>
            <a:ext cx="76200" cy="440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9" name="Shape 319"/>
          <p:cNvCxnSpPr>
            <a:stCxn id="313" idx="5"/>
            <a:endCxn id="316" idx="1"/>
          </p:cNvCxnSpPr>
          <p:nvPr/>
        </p:nvCxnSpPr>
        <p:spPr>
          <a:xfrm>
            <a:off x="3315936" y="3029487"/>
            <a:ext cx="889200" cy="557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0" name="Shape 320"/>
          <p:cNvSpPr/>
          <p:nvPr/>
        </p:nvSpPr>
        <p:spPr>
          <a:xfrm>
            <a:off x="3009425" y="16996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1" name="Shape 321"/>
          <p:cNvCxnSpPr>
            <a:stCxn id="320" idx="4"/>
            <a:endCxn id="313" idx="0"/>
          </p:cNvCxnSpPr>
          <p:nvPr/>
        </p:nvCxnSpPr>
        <p:spPr>
          <a:xfrm>
            <a:off x="3188975" y="2097099"/>
            <a:ext cx="0" cy="59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387" y="279370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750" y="3627125"/>
            <a:ext cx="247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575" y="363185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5750" y="3631900"/>
            <a:ext cx="352425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Shape 326"/>
          <p:cNvCxnSpPr/>
          <p:nvPr/>
        </p:nvCxnSpPr>
        <p:spPr>
          <a:xfrm>
            <a:off x="3546150" y="3727100"/>
            <a:ext cx="521400" cy="9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327" name="Shape 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660" y="1774512"/>
            <a:ext cx="2667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789550" y="2559375"/>
            <a:ext cx="2953800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3678025" y="2647350"/>
            <a:ext cx="2152499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“True” Latent state</a:t>
            </a:r>
          </a:p>
        </p:txBody>
      </p:sp>
      <p:sp>
        <p:nvSpPr>
          <p:cNvPr id="330" name="Shape 330"/>
          <p:cNvSpPr/>
          <p:nvPr/>
        </p:nvSpPr>
        <p:spPr>
          <a:xfrm>
            <a:off x="2789550" y="1644975"/>
            <a:ext cx="3590399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3546150" y="1732950"/>
            <a:ext cx="2740500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Observed signals from other person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Decoding: Approach</a:t>
            </a:r>
          </a:p>
        </p:txBody>
      </p:sp>
      <p:sp>
        <p:nvSpPr>
          <p:cNvPr id="337" name="Shape 337"/>
          <p:cNvSpPr/>
          <p:nvPr/>
        </p:nvSpPr>
        <p:spPr>
          <a:xfrm>
            <a:off x="3009425" y="2690200"/>
            <a:ext cx="359099" cy="397499"/>
          </a:xfrm>
          <a:prstGeom prst="ellipse">
            <a:avLst/>
          </a:prstGeom>
          <a:solidFill>
            <a:srgbClr val="99999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24760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0856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152425" y="35284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41" name="Shape 341"/>
          <p:cNvCxnSpPr>
            <a:stCxn id="337" idx="3"/>
            <a:endCxn id="338" idx="0"/>
          </p:cNvCxnSpPr>
          <p:nvPr/>
        </p:nvCxnSpPr>
        <p:spPr>
          <a:xfrm flipH="1">
            <a:off x="2655513" y="3029487"/>
            <a:ext cx="406500" cy="498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2" name="Shape 342"/>
          <p:cNvCxnSpPr>
            <a:stCxn id="337" idx="4"/>
            <a:endCxn id="339" idx="0"/>
          </p:cNvCxnSpPr>
          <p:nvPr/>
        </p:nvCxnSpPr>
        <p:spPr>
          <a:xfrm>
            <a:off x="3188975" y="3087699"/>
            <a:ext cx="76200" cy="440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3" name="Shape 343"/>
          <p:cNvCxnSpPr>
            <a:stCxn id="337" idx="5"/>
            <a:endCxn id="340" idx="1"/>
          </p:cNvCxnSpPr>
          <p:nvPr/>
        </p:nvCxnSpPr>
        <p:spPr>
          <a:xfrm>
            <a:off x="3315936" y="3029487"/>
            <a:ext cx="889200" cy="557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4" name="Shape 344"/>
          <p:cNvSpPr/>
          <p:nvPr/>
        </p:nvSpPr>
        <p:spPr>
          <a:xfrm>
            <a:off x="3009425" y="1699600"/>
            <a:ext cx="359099" cy="397499"/>
          </a:xfrm>
          <a:prstGeom prst="ellipse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5" name="Shape 345"/>
          <p:cNvCxnSpPr>
            <a:stCxn id="344" idx="4"/>
            <a:endCxn id="337" idx="0"/>
          </p:cNvCxnSpPr>
          <p:nvPr/>
        </p:nvCxnSpPr>
        <p:spPr>
          <a:xfrm>
            <a:off x="3188975" y="2097099"/>
            <a:ext cx="0" cy="59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387" y="279370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750" y="3627125"/>
            <a:ext cx="2476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575" y="3631850"/>
            <a:ext cx="257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5750" y="3631900"/>
            <a:ext cx="352425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Shape 350"/>
          <p:cNvCxnSpPr/>
          <p:nvPr/>
        </p:nvCxnSpPr>
        <p:spPr>
          <a:xfrm>
            <a:off x="3546150" y="3727100"/>
            <a:ext cx="521400" cy="9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lg" len="lg"/>
            <a:tailEnd type="none" w="lg" len="lg"/>
          </a:ln>
        </p:spPr>
      </p:cxnSp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660" y="1774512"/>
            <a:ext cx="2667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2789550" y="2559375"/>
            <a:ext cx="2953800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3678025" y="2647350"/>
            <a:ext cx="2152499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“True” Latent state</a:t>
            </a:r>
          </a:p>
        </p:txBody>
      </p:sp>
      <p:sp>
        <p:nvSpPr>
          <p:cNvPr id="354" name="Shape 354"/>
          <p:cNvSpPr/>
          <p:nvPr/>
        </p:nvSpPr>
        <p:spPr>
          <a:xfrm>
            <a:off x="2302500" y="3397575"/>
            <a:ext cx="4532400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4427801" y="3485550"/>
            <a:ext cx="2658900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Perception of receivers</a:t>
            </a:r>
          </a:p>
        </p:txBody>
      </p:sp>
      <p:sp>
        <p:nvSpPr>
          <p:cNvPr id="356" name="Shape 356"/>
          <p:cNvSpPr/>
          <p:nvPr/>
        </p:nvSpPr>
        <p:spPr>
          <a:xfrm>
            <a:off x="2789550" y="1644975"/>
            <a:ext cx="3590399" cy="5930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3546150" y="1732950"/>
            <a:ext cx="2740500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Observed signals from other person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58" y="1365650"/>
            <a:ext cx="3191924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30817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-42425" y="12231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62821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3261550" y="3961050"/>
            <a:ext cx="3020699" cy="7232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90% AUC in prediction of nonverbal events (laughters and fillers)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54" y="1365650"/>
            <a:ext cx="3901125" cy="2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58" y="1365650"/>
            <a:ext cx="3191924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30817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-42425" y="12231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2821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37350" y="3961050"/>
            <a:ext cx="3020699" cy="7232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Established relationship between empathetic response and laughter rates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54" y="1365650"/>
            <a:ext cx="3901125" cy="2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58" y="1365650"/>
            <a:ext cx="3191924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30817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-42425" y="12231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750" y="1365650"/>
            <a:ext cx="2718049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6282175" y="1146925"/>
            <a:ext cx="183899" cy="2969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6349750" y="3961050"/>
            <a:ext cx="2675700" cy="7232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Improved prediction of annotator responses in perception of smile strength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2406095" y="2306133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4"/>
          <p:cNvSpPr/>
          <p:nvPr/>
        </p:nvSpPr>
        <p:spPr>
          <a:xfrm>
            <a:off x="1876815" y="1185988"/>
            <a:ext cx="1642500" cy="801900"/>
          </a:xfrm>
          <a:prstGeom prst="wedgeRoundRectCallout">
            <a:avLst>
              <a:gd name="adj1" fmla="val -1909"/>
              <a:gd name="adj2" fmla="val 8982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Understanding the encoding</a:t>
            </a:r>
          </a:p>
        </p:txBody>
      </p:sp>
      <p:sp>
        <p:nvSpPr>
          <p:cNvPr id="7" name="Shape 93"/>
          <p:cNvSpPr/>
          <p:nvPr/>
        </p:nvSpPr>
        <p:spPr>
          <a:xfrm>
            <a:off x="4045577" y="4317544"/>
            <a:ext cx="1642500" cy="704699"/>
          </a:xfrm>
          <a:prstGeom prst="wedgeRoundRectCallout">
            <a:avLst>
              <a:gd name="adj1" fmla="val -21061"/>
              <a:gd name="adj2" fmla="val -109072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Detection of nonverbal cues</a:t>
            </a:r>
          </a:p>
        </p:txBody>
      </p:sp>
      <p:sp>
        <p:nvSpPr>
          <p:cNvPr id="8" name="Shape 101"/>
          <p:cNvSpPr/>
          <p:nvPr/>
        </p:nvSpPr>
        <p:spPr>
          <a:xfrm>
            <a:off x="5803068" y="1181056"/>
            <a:ext cx="1288199" cy="801900"/>
          </a:xfrm>
          <a:prstGeom prst="wedgeRoundRectCallout">
            <a:avLst>
              <a:gd name="adj1" fmla="val -50368"/>
              <a:gd name="adj2" fmla="val 91474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Modeling the decoding</a:t>
            </a:r>
          </a:p>
        </p:txBody>
      </p:sp>
      <p:sp>
        <p:nvSpPr>
          <p:cNvPr id="9" name="Shape 383"/>
          <p:cNvSpPr txBox="1">
            <a:spLocks/>
          </p:cNvSpPr>
          <p:nvPr/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3000" dirty="0" smtClean="0">
                <a:solidFill>
                  <a:schemeClr val="tx1"/>
                </a:solidFill>
                <a:latin typeface="Oswald" panose="020B0604020202020204" charset="0"/>
              </a:rPr>
              <a:t>Conclusion</a:t>
            </a:r>
            <a:endParaRPr lang="en" sz="30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9576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292300" cy="90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Nonverbal communication: Communication through sending and receiving wordless cues 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2112629" y="1676250"/>
            <a:ext cx="4754313" cy="18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 idx="2"/>
          </p:nvPr>
        </p:nvSpPr>
        <p:spPr>
          <a:xfrm>
            <a:off x="490250" y="3802950"/>
            <a:ext cx="2982000" cy="90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Encoding: generation of nonverbal cues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title" idx="3"/>
          </p:nvPr>
        </p:nvSpPr>
        <p:spPr>
          <a:xfrm>
            <a:off x="5824250" y="3802950"/>
            <a:ext cx="3115499" cy="90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Decoding: interpretation of nonverbal cues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3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title" idx="4294967295"/>
          </p:nvPr>
        </p:nvSpPr>
        <p:spPr>
          <a:xfrm>
            <a:off x="490250" y="2011950"/>
            <a:ext cx="2553599" cy="11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hank you</a:t>
            </a:r>
          </a:p>
        </p:txBody>
      </p:sp>
      <p:cxnSp>
        <p:nvCxnSpPr>
          <p:cNvPr id="397" name="Shape 397"/>
          <p:cNvCxnSpPr/>
          <p:nvPr/>
        </p:nvCxnSpPr>
        <p:spPr>
          <a:xfrm>
            <a:off x="3306775" y="2011950"/>
            <a:ext cx="0" cy="11195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98" name="Shape 398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230499" y="17829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contribution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863124" y="157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4949075" y="3912125"/>
            <a:ext cx="942600" cy="9584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4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contribution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863124" y="157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4751900" y="769850"/>
            <a:ext cx="1642500" cy="801900"/>
          </a:xfrm>
          <a:prstGeom prst="wedgeRoundRectCallout">
            <a:avLst>
              <a:gd name="adj1" fmla="val -1909"/>
              <a:gd name="adj2" fmla="val 8982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Understanding the encoding</a:t>
            </a:r>
          </a:p>
        </p:txBody>
      </p:sp>
      <p:sp>
        <p:nvSpPr>
          <p:cNvPr id="85" name="Shape 85"/>
          <p:cNvSpPr/>
          <p:nvPr/>
        </p:nvSpPr>
        <p:spPr>
          <a:xfrm>
            <a:off x="4949075" y="3912125"/>
            <a:ext cx="942600" cy="9584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5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contribution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863124" y="157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4949075" y="3912125"/>
            <a:ext cx="942600" cy="9584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199700" y="3741650"/>
            <a:ext cx="1642500" cy="704699"/>
          </a:xfrm>
          <a:prstGeom prst="wedgeRoundRectCallout">
            <a:avLst>
              <a:gd name="adj1" fmla="val -1790"/>
              <a:gd name="adj2" fmla="val -109072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Detection of nonverbal cues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6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199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contribution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863124" y="1571688"/>
            <a:ext cx="4045200" cy="1577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4949075" y="3912125"/>
            <a:ext cx="942600" cy="9584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557150" y="565600"/>
            <a:ext cx="1288199" cy="801900"/>
          </a:xfrm>
          <a:prstGeom prst="wedgeRoundRectCallout">
            <a:avLst>
              <a:gd name="adj1" fmla="val -24432"/>
              <a:gd name="adj2" fmla="val 92570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Modeling the decoding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7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1464750"/>
            <a:ext cx="9144000" cy="2213999"/>
          </a:xfrm>
          <a:prstGeom prst="rect">
            <a:avLst/>
          </a:prstGeom>
          <a:solidFill>
            <a:srgbClr val="000000">
              <a:alpha val="7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Encoding 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 amt="84000"/>
          </a:blip>
          <a:srcRect r="50253"/>
          <a:stretch/>
        </p:blipFill>
        <p:spPr>
          <a:xfrm>
            <a:off x="3408025" y="1752450"/>
            <a:ext cx="2171899" cy="1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048900" y="1263974"/>
            <a:ext cx="2093399" cy="2812500"/>
          </a:xfrm>
          <a:prstGeom prst="wedgeRoundRectCallout">
            <a:avLst>
              <a:gd name="adj1" fmla="val 58805"/>
              <a:gd name="adj2" fmla="val -7498"/>
              <a:gd name="adj3" fmla="val 0"/>
            </a:avLst>
          </a:prstGeom>
          <a:noFill/>
          <a:ln w="19050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Encoding 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50" y="2466573"/>
            <a:ext cx="892750" cy="135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875" y="1469154"/>
            <a:ext cx="1204749" cy="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5844786" y="1263974"/>
            <a:ext cx="2093399" cy="2812500"/>
          </a:xfrm>
          <a:prstGeom prst="wedgeRoundRectCallout">
            <a:avLst>
              <a:gd name="adj1" fmla="val -62430"/>
              <a:gd name="adj2" fmla="val -8661"/>
              <a:gd name="adj3" fmla="val 0"/>
            </a:avLst>
          </a:prstGeom>
          <a:noFill/>
          <a:ln w="19050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549" y="1908275"/>
            <a:ext cx="835124" cy="83512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565" y="2838376"/>
            <a:ext cx="835125" cy="66526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7">
            <a:alphaModFix amt="84000"/>
          </a:blip>
          <a:srcRect r="50253"/>
          <a:stretch/>
        </p:blipFill>
        <p:spPr>
          <a:xfrm>
            <a:off x="3408025" y="1752450"/>
            <a:ext cx="2171899" cy="1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334</Words>
  <Application>Microsoft Office PowerPoint</Application>
  <PresentationFormat>On-screen Show (16:9)</PresentationFormat>
  <Paragraphs>210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Average</vt:lpstr>
      <vt:lpstr>Arial</vt:lpstr>
      <vt:lpstr>Oswald</vt:lpstr>
      <vt:lpstr>slate</vt:lpstr>
      <vt:lpstr>Computational Methods for Modeling Nonverbal Communication in Human Interaction </vt:lpstr>
      <vt:lpstr>Nonverbal communication: Communication through sending and receiving wordless cues</vt:lpstr>
      <vt:lpstr>Nonverbal communication: Communication through sending and receiving wordless cues </vt:lpstr>
      <vt:lpstr>Our contribution</vt:lpstr>
      <vt:lpstr>Our contribution</vt:lpstr>
      <vt:lpstr>Our contribution</vt:lpstr>
      <vt:lpstr>Our contribution</vt:lpstr>
      <vt:lpstr>Encoding </vt:lpstr>
      <vt:lpstr>Encoding </vt:lpstr>
      <vt:lpstr>Encoding </vt:lpstr>
      <vt:lpstr>Encoding: Approach </vt:lpstr>
      <vt:lpstr>Encoding: Approach </vt:lpstr>
      <vt:lpstr>Detection</vt:lpstr>
      <vt:lpstr>Detection</vt:lpstr>
      <vt:lpstr>Detection</vt:lpstr>
      <vt:lpstr>Detection: Approach</vt:lpstr>
      <vt:lpstr>Detection: Approach</vt:lpstr>
      <vt:lpstr>Decoding</vt:lpstr>
      <vt:lpstr>Decoding</vt:lpstr>
      <vt:lpstr>Decoding</vt:lpstr>
      <vt:lpstr>Decoding</vt:lpstr>
      <vt:lpstr>Decoding: Approach</vt:lpstr>
      <vt:lpstr>Decoding: Approach</vt:lpstr>
      <vt:lpstr>Decoding: Approach</vt:lpstr>
      <vt:lpstr>Decoding: Approach</vt:lpstr>
      <vt:lpstr>Results</vt:lpstr>
      <vt:lpstr>Results</vt:lpstr>
      <vt:lpstr>Results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Methods for Modeling Nonverbal Communication in Human Interaction</dc:title>
  <dc:creator>student</dc:creator>
  <cp:lastModifiedBy>student</cp:lastModifiedBy>
  <cp:revision>8</cp:revision>
  <dcterms:modified xsi:type="dcterms:W3CDTF">2015-11-06T19:00:13Z</dcterms:modified>
</cp:coreProperties>
</file>